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4"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8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8/31/13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8/31/13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8/31/13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8/31/13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dirty="0"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8/31/13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8/31/13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8/31/13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8/31/13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8/31/13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8/31/13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8/31/13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8/31/13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8/31/13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8/31/13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8/31/13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8/31/13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8/31/13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8/31/13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8/31/13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8/31/13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8/31/13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dDTBnsqxZ3k" TargetMode="External"/><Relationship Id="rId3" Type="http://schemas.openxmlformats.org/officeDocument/2006/relationships/hyperlink" Target="http://www.youtube.com/watch?v=FN_UJJ9ObD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Introduction to </a:t>
            </a:r>
            <a:r>
              <a:rPr lang="en-US" dirty="0" smtClean="0"/>
              <a:t>Public Forum Debate</a:t>
            </a:r>
            <a:endParaRPr lang="en-US" dirty="0"/>
          </a:p>
        </p:txBody>
      </p:sp>
      <p:sp>
        <p:nvSpPr>
          <p:cNvPr id="3" name="Subtitle 2"/>
          <p:cNvSpPr>
            <a:spLocks noGrp="1"/>
          </p:cNvSpPr>
          <p:nvPr>
            <p:ph type="subTitle" idx="1"/>
          </p:nvPr>
        </p:nvSpPr>
        <p:spPr/>
        <p:txBody>
          <a:bodyPr/>
          <a:lstStyle/>
          <a:p>
            <a:r>
              <a:rPr lang="en-US" dirty="0" smtClean="0"/>
              <a:t>Myers Park Tutorial 2013</a:t>
            </a:r>
            <a:endParaRPr lang="en-US" dirty="0"/>
          </a:p>
        </p:txBody>
      </p:sp>
    </p:spTree>
    <p:extLst>
      <p:ext uri="{BB962C8B-B14F-4D97-AF65-F5344CB8AC3E}">
        <p14:creationId xmlns:p14="http://schemas.microsoft.com/office/powerpoint/2010/main" val="2026918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toll</a:t>
            </a:r>
            <a:endParaRPr lang="en-US" dirty="0"/>
          </a:p>
        </p:txBody>
      </p:sp>
      <p:sp>
        <p:nvSpPr>
          <p:cNvPr id="3" name="Content Placeholder 2"/>
          <p:cNvSpPr>
            <a:spLocks noGrp="1"/>
          </p:cNvSpPr>
          <p:nvPr>
            <p:ph idx="1"/>
          </p:nvPr>
        </p:nvSpPr>
        <p:spPr/>
        <p:txBody>
          <a:bodyPr>
            <a:normAutofit fontScale="92500" lnSpcReduction="10000"/>
          </a:bodyPr>
          <a:lstStyle/>
          <a:p>
            <a:r>
              <a:rPr lang="en-US" dirty="0"/>
              <a:t>Within the first two to four months of the bombings, the acute effects killed 90,000–166,000 people in Hiroshima and 60,000–80,000 in Nagasaki, with roughly half of the deaths in each city occurring on the first day. The Hiroshima prefecture health department estimated that, of the people who died on the day of the explosion, 60% died from flash or flame burns, 30% from falling debris and 10% from other causes. During the following months, large numbers died from the effect of </a:t>
            </a:r>
            <a:r>
              <a:rPr lang="en-US" dirty="0" smtClean="0"/>
              <a:t>burns, radiation sickness, and other injuries. </a:t>
            </a:r>
            <a:endParaRPr lang="en-US" dirty="0"/>
          </a:p>
          <a:p>
            <a:r>
              <a:rPr lang="en-US" dirty="0" smtClean="0"/>
              <a:t>Although there was a sizeable military garrison in Hiroshima, most of the deaths were civilian. </a:t>
            </a:r>
          </a:p>
          <a:p>
            <a:r>
              <a:rPr lang="en-US" dirty="0" smtClean="0"/>
              <a:t>On August 15 the Japanese announced surrender. America had plans for 7 more bombings.</a:t>
            </a:r>
            <a:endParaRPr lang="en-US" dirty="0"/>
          </a:p>
        </p:txBody>
      </p:sp>
    </p:spTree>
    <p:extLst>
      <p:ext uri="{BB962C8B-B14F-4D97-AF65-F5344CB8AC3E}">
        <p14:creationId xmlns:p14="http://schemas.microsoft.com/office/powerpoint/2010/main" val="773128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Justified?</a:t>
            </a:r>
            <a:endParaRPr lang="en-US" dirty="0"/>
          </a:p>
        </p:txBody>
      </p:sp>
      <p:sp>
        <p:nvSpPr>
          <p:cNvPr id="3" name="Content Placeholder 2"/>
          <p:cNvSpPr>
            <a:spLocks noGrp="1"/>
          </p:cNvSpPr>
          <p:nvPr>
            <p:ph idx="1"/>
          </p:nvPr>
        </p:nvSpPr>
        <p:spPr/>
        <p:txBody>
          <a:bodyPr>
            <a:normAutofit lnSpcReduction="10000"/>
          </a:bodyPr>
          <a:lstStyle/>
          <a:p>
            <a:r>
              <a:rPr lang="en-US" dirty="0" smtClean="0"/>
              <a:t>Just War Doctrine  says war is justified only if the cause is just, the force used is proportional, and the war is fought with discrimination.</a:t>
            </a:r>
          </a:p>
          <a:p>
            <a:r>
              <a:rPr lang="en-US" dirty="0"/>
              <a:t>"The fundamental issue that has divided scholars over a period of nearly four decades is whether the use of the bomb was necessary to achieve victory in the war in the Pacific on terms satisfactory to the United States</a:t>
            </a:r>
            <a:r>
              <a:rPr lang="en-US" dirty="0" smtClean="0"/>
              <a:t>.”, J. Samuel Walker </a:t>
            </a:r>
          </a:p>
          <a:p>
            <a:r>
              <a:rPr lang="en-US" dirty="0" smtClean="0"/>
              <a:t>Prevent greater casualties on both sides with invasion</a:t>
            </a:r>
          </a:p>
          <a:p>
            <a:r>
              <a:rPr lang="en-US" dirty="0" smtClean="0"/>
              <a:t>Did it end the war quicker?</a:t>
            </a:r>
          </a:p>
          <a:p>
            <a:r>
              <a:rPr lang="en-US" dirty="0" smtClean="0"/>
              <a:t>Three Nuclear Principles forbids nuclear armament in Japan</a:t>
            </a:r>
            <a:endParaRPr lang="en-US" dirty="0"/>
          </a:p>
        </p:txBody>
      </p:sp>
    </p:spTree>
    <p:extLst>
      <p:ext uri="{BB962C8B-B14F-4D97-AF65-F5344CB8AC3E}">
        <p14:creationId xmlns:p14="http://schemas.microsoft.com/office/powerpoint/2010/main" val="3988134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 Weapons today</a:t>
            </a:r>
            <a:endParaRPr lang="en-US" dirty="0"/>
          </a:p>
        </p:txBody>
      </p:sp>
      <p:sp>
        <p:nvSpPr>
          <p:cNvPr id="3" name="Content Placeholder 2"/>
          <p:cNvSpPr>
            <a:spLocks noGrp="1"/>
          </p:cNvSpPr>
          <p:nvPr>
            <p:ph idx="1"/>
          </p:nvPr>
        </p:nvSpPr>
        <p:spPr/>
        <p:txBody>
          <a:bodyPr/>
          <a:lstStyle/>
          <a:p>
            <a:r>
              <a:rPr lang="en-US" dirty="0" smtClean="0"/>
              <a:t>Only nation not to sign the No First Use Agreement</a:t>
            </a:r>
          </a:p>
          <a:p>
            <a:r>
              <a:rPr lang="en-US" dirty="0" smtClean="0"/>
              <a:t>Why do nations want nuclear weapons?</a:t>
            </a:r>
          </a:p>
          <a:p>
            <a:r>
              <a:rPr lang="en-US" dirty="0" smtClean="0"/>
              <a:t>Believe more secure</a:t>
            </a:r>
          </a:p>
          <a:p>
            <a:r>
              <a:rPr lang="en-US" dirty="0" smtClean="0"/>
              <a:t>Prestige with being a member of the nuclear club</a:t>
            </a:r>
          </a:p>
          <a:p>
            <a:r>
              <a:rPr lang="en-US" dirty="0" smtClean="0"/>
              <a:t>Arms races with neighbors</a:t>
            </a:r>
          </a:p>
          <a:p>
            <a:r>
              <a:rPr lang="en-US" dirty="0" smtClean="0"/>
              <a:t>To overcome conventional weakness</a:t>
            </a:r>
          </a:p>
          <a:p>
            <a:r>
              <a:rPr lang="en-US" dirty="0" smtClean="0"/>
              <a:t>Mutually Assured Destruction (MAD)</a:t>
            </a:r>
            <a:endParaRPr lang="en-US" dirty="0"/>
          </a:p>
        </p:txBody>
      </p:sp>
    </p:spTree>
    <p:extLst>
      <p:ext uri="{BB962C8B-B14F-4D97-AF65-F5344CB8AC3E}">
        <p14:creationId xmlns:p14="http://schemas.microsoft.com/office/powerpoint/2010/main" val="3889152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Non-State Actors; Terrorism</a:t>
            </a:r>
            <a:endParaRPr lang="en-US" sz="1200" dirty="0"/>
          </a:p>
        </p:txBody>
      </p:sp>
      <p:sp>
        <p:nvSpPr>
          <p:cNvPr id="3" name="Content Placeholder 2"/>
          <p:cNvSpPr>
            <a:spLocks noGrp="1"/>
          </p:cNvSpPr>
          <p:nvPr>
            <p:ph idx="1"/>
          </p:nvPr>
        </p:nvSpPr>
        <p:spPr/>
        <p:txBody>
          <a:bodyPr/>
          <a:lstStyle/>
          <a:p>
            <a:r>
              <a:rPr lang="en-US" sz="2400" dirty="0"/>
              <a:t>Terrorism-actions intended to produce terror by </a:t>
            </a:r>
            <a:r>
              <a:rPr lang="en-US" sz="2400" dirty="0" err="1"/>
              <a:t>nonstate</a:t>
            </a:r>
            <a:r>
              <a:rPr lang="en-US" sz="2400" dirty="0"/>
              <a:t> entities by the potential acquisition of nuclear weapons.</a:t>
            </a:r>
          </a:p>
          <a:p>
            <a:r>
              <a:rPr lang="en-US" sz="2400" dirty="0"/>
              <a:t>State sponsored terrorism, obtain fissile material through loss, theft, or sale on </a:t>
            </a:r>
            <a:r>
              <a:rPr lang="en-US" sz="2400" dirty="0" err="1"/>
              <a:t>blackmarket</a:t>
            </a:r>
            <a:endParaRPr lang="en-US" sz="2400" dirty="0"/>
          </a:p>
          <a:p>
            <a:r>
              <a:rPr lang="en-US" sz="2400" dirty="0"/>
              <a:t>“dirty bombs” seeded explosive or incendiary bombs that are technically radiological rather than nuclear weapons</a:t>
            </a:r>
          </a:p>
        </p:txBody>
      </p:sp>
    </p:spTree>
    <p:extLst>
      <p:ext uri="{BB962C8B-B14F-4D97-AF65-F5344CB8AC3E}">
        <p14:creationId xmlns:p14="http://schemas.microsoft.com/office/powerpoint/2010/main" val="3942223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Diplomatic Efforts</a:t>
            </a:r>
            <a:endParaRPr lang="en-US" dirty="0"/>
          </a:p>
        </p:txBody>
      </p:sp>
      <p:sp>
        <p:nvSpPr>
          <p:cNvPr id="3" name="Content Placeholder 2"/>
          <p:cNvSpPr>
            <a:spLocks noGrp="1"/>
          </p:cNvSpPr>
          <p:nvPr>
            <p:ph idx="1"/>
          </p:nvPr>
        </p:nvSpPr>
        <p:spPr/>
        <p:txBody>
          <a:bodyPr>
            <a:normAutofit fontScale="92500"/>
          </a:bodyPr>
          <a:lstStyle/>
          <a:p>
            <a:r>
              <a:rPr lang="en-US" dirty="0" smtClean="0"/>
              <a:t>Limited Nuclear Test Ban Treaty, 1963</a:t>
            </a:r>
          </a:p>
          <a:p>
            <a:r>
              <a:rPr lang="en-US" dirty="0" smtClean="0"/>
              <a:t>Treaty on the Non-Proliferation of Nuclear Weapons, NPT 1968. </a:t>
            </a:r>
          </a:p>
          <a:p>
            <a:r>
              <a:rPr lang="en-US" dirty="0"/>
              <a:t>5 original nuclear-weapon states (US, Soviets, UK, France, China) can’t transfer nuclear weapons, other nuclear explosive devices, or their technology to any non-nuclear states.</a:t>
            </a:r>
          </a:p>
          <a:p>
            <a:r>
              <a:rPr lang="en-US" dirty="0"/>
              <a:t>Non-nuclear states who are parties undertake avoidance of acquisition or production of weapons or devices, in return for acquisition of nuclear technologies for peaceful activities (like energy). Must accept safeguards</a:t>
            </a:r>
            <a:r>
              <a:rPr lang="en-US" dirty="0" smtClean="0"/>
              <a:t>.</a:t>
            </a:r>
          </a:p>
          <a:p>
            <a:r>
              <a:rPr lang="en-US" dirty="0" smtClean="0"/>
              <a:t>Iran, North Korea, Syria…</a:t>
            </a:r>
            <a:endParaRPr lang="en-US" dirty="0"/>
          </a:p>
          <a:p>
            <a:endParaRPr lang="en-US" dirty="0"/>
          </a:p>
        </p:txBody>
      </p:sp>
    </p:spTree>
    <p:extLst>
      <p:ext uri="{BB962C8B-B14F-4D97-AF65-F5344CB8AC3E}">
        <p14:creationId xmlns:p14="http://schemas.microsoft.com/office/powerpoint/2010/main" val="2948695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The military option</a:t>
            </a:r>
            <a:endParaRPr lang="en-US" dirty="0"/>
          </a:p>
        </p:txBody>
      </p:sp>
      <p:sp>
        <p:nvSpPr>
          <p:cNvPr id="3" name="Content Placeholder 2"/>
          <p:cNvSpPr>
            <a:spLocks noGrp="1"/>
          </p:cNvSpPr>
          <p:nvPr>
            <p:ph idx="1"/>
          </p:nvPr>
        </p:nvSpPr>
        <p:spPr>
          <a:xfrm>
            <a:off x="498474" y="1762126"/>
            <a:ext cx="7556313" cy="4364038"/>
          </a:xfrm>
        </p:spPr>
        <p:txBody>
          <a:bodyPr>
            <a:normAutofit lnSpcReduction="10000"/>
          </a:bodyPr>
          <a:lstStyle/>
          <a:p>
            <a:r>
              <a:rPr lang="en-US" dirty="0"/>
              <a:t>More than a dozen occasions nonnuclear weapons states have been targeted with military force since 1941.</a:t>
            </a:r>
          </a:p>
          <a:p>
            <a:r>
              <a:rPr lang="en-US" dirty="0"/>
              <a:t>1942 British commandos attacked a German occupied site in Norway</a:t>
            </a:r>
          </a:p>
          <a:p>
            <a:r>
              <a:rPr lang="en-US" dirty="0"/>
              <a:t>Iran-Iraq War and aftermath</a:t>
            </a:r>
          </a:p>
          <a:p>
            <a:r>
              <a:rPr lang="en-US" dirty="0"/>
              <a:t>1991 Persian Gulf War US bombed numerous Iraqi nuclear facilities</a:t>
            </a:r>
          </a:p>
          <a:p>
            <a:r>
              <a:rPr lang="en-US" dirty="0"/>
              <a:t>Israeli bombings v Iraq and Syria</a:t>
            </a:r>
          </a:p>
          <a:p>
            <a:r>
              <a:rPr lang="en-US" dirty="0"/>
              <a:t>Planned by Egypt, India/Pakistan, Soviets v. South Africa, US v. China, international efforts to control North Korea and Iran</a:t>
            </a:r>
          </a:p>
          <a:p>
            <a:endParaRPr lang="en-US" dirty="0"/>
          </a:p>
        </p:txBody>
      </p:sp>
    </p:spTree>
    <p:extLst>
      <p:ext uri="{BB962C8B-B14F-4D97-AF65-F5344CB8AC3E}">
        <p14:creationId xmlns:p14="http://schemas.microsoft.com/office/powerpoint/2010/main" val="812052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Two additional factors- First…</a:t>
            </a:r>
          </a:p>
          <a:p>
            <a:r>
              <a:rPr lang="en-US" dirty="0"/>
              <a:t>More likely to consider raids based on the likelihood of success. Weaker states will require allies, ex. African states don’t act, Soviets might v. South Africa.</a:t>
            </a:r>
          </a:p>
          <a:p>
            <a:r>
              <a:rPr lang="en-US" dirty="0"/>
              <a:t>The number of nuclear facilities the target possesses. Iraq and Syria only had single facilities that had not yet produced weapons. Iran has multiple facilities, not a single nuclear chokepoint.</a:t>
            </a:r>
          </a:p>
        </p:txBody>
      </p:sp>
    </p:spTree>
    <p:extLst>
      <p:ext uri="{BB962C8B-B14F-4D97-AF65-F5344CB8AC3E}">
        <p14:creationId xmlns:p14="http://schemas.microsoft.com/office/powerpoint/2010/main" val="2527258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8474" y="1600200"/>
            <a:ext cx="7556313" cy="4525963"/>
          </a:xfrm>
        </p:spPr>
        <p:txBody>
          <a:bodyPr>
            <a:normAutofit/>
          </a:bodyPr>
          <a:lstStyle/>
          <a:p>
            <a:r>
              <a:rPr lang="en-US" dirty="0"/>
              <a:t>Second…</a:t>
            </a:r>
          </a:p>
          <a:p>
            <a:r>
              <a:rPr lang="en-US" dirty="0"/>
              <a:t>The costs can deter a military option. Could the strike trigger a large scale war or produce other </a:t>
            </a:r>
            <a:r>
              <a:rPr lang="en-US" dirty="0" smtClean="0"/>
              <a:t>undesirable </a:t>
            </a:r>
            <a:r>
              <a:rPr lang="en-US" dirty="0"/>
              <a:t>outcomes? Iran counter with attack on the Strait of Hormuz threatened core US politico-strategic interests</a:t>
            </a:r>
            <a:r>
              <a:rPr lang="en-US" dirty="0" smtClean="0"/>
              <a:t>.</a:t>
            </a:r>
          </a:p>
          <a:p>
            <a:r>
              <a:rPr lang="en-US" dirty="0"/>
              <a:t>Normative costs. International norm against use of force, Article 56 of Protocol I Additional to Geneva Conventions (1977) specifically prohibits targeting nuclear plants.</a:t>
            </a:r>
          </a:p>
          <a:p>
            <a:pPr lvl="1"/>
            <a:r>
              <a:rPr lang="en-US" dirty="0"/>
              <a:t>“As a military matter, the bombing mission would be straightforward. The Air Force could destroy the target, no sweat. But bombing a sovereign country with no warning or announced justification would create severe blowback.” George Bush memoir re Syrian nuclear development</a:t>
            </a:r>
          </a:p>
        </p:txBody>
      </p:sp>
    </p:spTree>
    <p:extLst>
      <p:ext uri="{BB962C8B-B14F-4D97-AF65-F5344CB8AC3E}">
        <p14:creationId xmlns:p14="http://schemas.microsoft.com/office/powerpoint/2010/main" val="2228136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WMDs…</a:t>
            </a:r>
            <a:endParaRPr lang="en-US" dirty="0"/>
          </a:p>
        </p:txBody>
      </p:sp>
      <p:pic>
        <p:nvPicPr>
          <p:cNvPr id="4" name="Content Placeholder 3" descr="images-1.jpeg"/>
          <p:cNvPicPr>
            <a:picLocks noGrp="1" noChangeAspect="1"/>
          </p:cNvPicPr>
          <p:nvPr>
            <p:ph idx="1"/>
          </p:nvPr>
        </p:nvPicPr>
        <p:blipFill>
          <a:blip r:embed="rId2">
            <a:extLst>
              <a:ext uri="{28A0092B-C50C-407E-A947-70E740481C1C}">
                <a14:useLocalDpi xmlns:a14="http://schemas.microsoft.com/office/drawing/2010/main" val="0"/>
              </a:ext>
            </a:extLst>
          </a:blip>
          <a:srcRect l="4993" r="4993"/>
          <a:stretch>
            <a:fillRect/>
          </a:stretch>
        </p:blipFill>
        <p:spPr/>
      </p:pic>
    </p:spTree>
    <p:extLst>
      <p:ext uri="{BB962C8B-B14F-4D97-AF65-F5344CB8AC3E}">
        <p14:creationId xmlns:p14="http://schemas.microsoft.com/office/powerpoint/2010/main" val="179164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CBWs</a:t>
            </a:r>
            <a:endParaRPr lang="en-US" dirty="0"/>
          </a:p>
        </p:txBody>
      </p:sp>
      <p:sp>
        <p:nvSpPr>
          <p:cNvPr id="3" name="Content Placeholder 2"/>
          <p:cNvSpPr>
            <a:spLocks noGrp="1"/>
          </p:cNvSpPr>
          <p:nvPr>
            <p:ph idx="1"/>
          </p:nvPr>
        </p:nvSpPr>
        <p:spPr/>
        <p:txBody>
          <a:bodyPr/>
          <a:lstStyle/>
          <a:p>
            <a:r>
              <a:rPr lang="en-US" dirty="0" smtClean="0"/>
              <a:t>CBWs are weapons that cause harm either with the toxicity of chemicals or the infectivity of diseases or biological agents that can cause death, temporary incapacitation or permanent harm to humans and animals or the environment.</a:t>
            </a:r>
          </a:p>
          <a:p>
            <a:r>
              <a:rPr lang="en-US" dirty="0"/>
              <a:t>First modern weapon used on April 22 and 23, 1915. Cylinders of liquefied chlorine gas opened into the wind at Ypres in WW I.</a:t>
            </a:r>
          </a:p>
          <a:p>
            <a:r>
              <a:rPr lang="en-US" dirty="0"/>
              <a:t>Iraqi mustard and nerve gas in Kurdish town </a:t>
            </a:r>
            <a:r>
              <a:rPr lang="en-US" dirty="0" err="1"/>
              <a:t>Halabja</a:t>
            </a:r>
            <a:r>
              <a:rPr lang="en-US" dirty="0"/>
              <a:t>, March 16-18, 1988.</a:t>
            </a:r>
          </a:p>
          <a:p>
            <a:r>
              <a:rPr lang="en-US" dirty="0" smtClean="0"/>
              <a:t>Syria today</a:t>
            </a:r>
            <a:endParaRPr lang="en-US" dirty="0"/>
          </a:p>
        </p:txBody>
      </p:sp>
    </p:spTree>
    <p:extLst>
      <p:ext uri="{BB962C8B-B14F-4D97-AF65-F5344CB8AC3E}">
        <p14:creationId xmlns:p14="http://schemas.microsoft.com/office/powerpoint/2010/main" val="1242511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debate: what suits you?</a:t>
            </a:r>
            <a:endParaRPr lang="en-US" dirty="0"/>
          </a:p>
        </p:txBody>
      </p:sp>
      <p:sp>
        <p:nvSpPr>
          <p:cNvPr id="3" name="Content Placeholder 2"/>
          <p:cNvSpPr>
            <a:spLocks noGrp="1"/>
          </p:cNvSpPr>
          <p:nvPr>
            <p:ph idx="1"/>
          </p:nvPr>
        </p:nvSpPr>
        <p:spPr/>
        <p:txBody>
          <a:bodyPr/>
          <a:lstStyle/>
          <a:p>
            <a:r>
              <a:rPr lang="en-US" dirty="0" smtClean="0"/>
              <a:t>Different types of resolution: Fact, Value, Policy</a:t>
            </a:r>
          </a:p>
          <a:p>
            <a:r>
              <a:rPr lang="en-US" dirty="0" smtClean="0"/>
              <a:t>Resolved: Today is Monday.</a:t>
            </a:r>
          </a:p>
          <a:p>
            <a:r>
              <a:rPr lang="en-US" dirty="0" smtClean="0"/>
              <a:t>Resolved: US is a more important subject than world history.</a:t>
            </a:r>
          </a:p>
          <a:p>
            <a:r>
              <a:rPr lang="en-US" dirty="0" smtClean="0"/>
              <a:t>Resolved: NC should require 2 years of history to graduate.</a:t>
            </a:r>
          </a:p>
          <a:p>
            <a:r>
              <a:rPr lang="en-US" dirty="0" smtClean="0"/>
              <a:t>Formats differ: debate alone or with a partner?</a:t>
            </a:r>
          </a:p>
          <a:p>
            <a:r>
              <a:rPr lang="en-US" dirty="0" smtClean="0"/>
              <a:t>Topics differ: a new topic(s) every tournament, a new topic every month, every two months, </a:t>
            </a:r>
            <a:r>
              <a:rPr lang="en-US" dirty="0"/>
              <a:t>o</a:t>
            </a:r>
            <a:r>
              <a:rPr lang="en-US" dirty="0" smtClean="0"/>
              <a:t>ne topic for the entire year?</a:t>
            </a:r>
          </a:p>
          <a:p>
            <a:r>
              <a:rPr lang="en-US" dirty="0" smtClean="0"/>
              <a:t>All research topic areas and develop speaking skills.</a:t>
            </a:r>
            <a:endParaRPr lang="en-US" dirty="0"/>
          </a:p>
        </p:txBody>
      </p:sp>
    </p:spTree>
    <p:extLst>
      <p:ext uri="{BB962C8B-B14F-4D97-AF65-F5344CB8AC3E}">
        <p14:creationId xmlns:p14="http://schemas.microsoft.com/office/powerpoint/2010/main" val="632635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Law</a:t>
            </a:r>
            <a:endParaRPr lang="en-US" dirty="0"/>
          </a:p>
        </p:txBody>
      </p:sp>
      <p:sp>
        <p:nvSpPr>
          <p:cNvPr id="3" name="Content Placeholder 2"/>
          <p:cNvSpPr>
            <a:spLocks noGrp="1"/>
          </p:cNvSpPr>
          <p:nvPr>
            <p:ph idx="1"/>
          </p:nvPr>
        </p:nvSpPr>
        <p:spPr/>
        <p:txBody>
          <a:bodyPr>
            <a:normAutofit lnSpcReduction="10000"/>
          </a:bodyPr>
          <a:lstStyle/>
          <a:p>
            <a:r>
              <a:rPr lang="en-US" dirty="0" smtClean="0"/>
              <a:t>1925 Geneva Protocol. Agreement not to use CBWs, No First Use model.</a:t>
            </a:r>
          </a:p>
          <a:p>
            <a:r>
              <a:rPr lang="en-US" dirty="0" smtClean="0"/>
              <a:t>1972 Biological Weapons Convention outlaws development, production and stockpiling of biological and toxin weapons. No enforcement.</a:t>
            </a:r>
          </a:p>
          <a:p>
            <a:r>
              <a:rPr lang="en-US" dirty="0" smtClean="0"/>
              <a:t>1977 </a:t>
            </a:r>
            <a:r>
              <a:rPr lang="en-US" dirty="0" err="1" smtClean="0"/>
              <a:t>EnMod</a:t>
            </a:r>
            <a:r>
              <a:rPr lang="en-US" dirty="0" smtClean="0"/>
              <a:t> Treaty- no environmental modification techniques</a:t>
            </a:r>
          </a:p>
          <a:p>
            <a:r>
              <a:rPr lang="en-US" dirty="0" smtClean="0"/>
              <a:t>1993 Chemical Weapons Convention- no development, production or stockpiling. DOES have enforcement</a:t>
            </a:r>
          </a:p>
          <a:p>
            <a:r>
              <a:rPr lang="en-US" dirty="0" smtClean="0"/>
              <a:t>2004 UNSC Resolution 1540- universalizing parts of conventions to non-state actors</a:t>
            </a:r>
            <a:endParaRPr lang="en-US" dirty="0"/>
          </a:p>
        </p:txBody>
      </p:sp>
    </p:spTree>
    <p:extLst>
      <p:ext uri="{BB962C8B-B14F-4D97-AF65-F5344CB8AC3E}">
        <p14:creationId xmlns:p14="http://schemas.microsoft.com/office/powerpoint/2010/main" val="2476005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Biological Weapons</a:t>
            </a:r>
            <a:endParaRPr lang="en-US" dirty="0"/>
          </a:p>
        </p:txBody>
      </p:sp>
      <p:sp>
        <p:nvSpPr>
          <p:cNvPr id="3" name="Content Placeholder 2"/>
          <p:cNvSpPr>
            <a:spLocks noGrp="1"/>
          </p:cNvSpPr>
          <p:nvPr>
            <p:ph idx="1"/>
          </p:nvPr>
        </p:nvSpPr>
        <p:spPr/>
        <p:txBody>
          <a:bodyPr/>
          <a:lstStyle/>
          <a:p>
            <a:r>
              <a:rPr lang="en-US" dirty="0"/>
              <a:t>During the Cold War the US and Soviet Union developed arsenals. In 1969 President Nixon announced that the US would unilaterally and unconditionally renounce biological weapons. He ordered the destruction of the entire US stockpile and conversation of all facilities to peaceful purposes.</a:t>
            </a:r>
          </a:p>
          <a:p>
            <a:r>
              <a:rPr lang="en-US" dirty="0"/>
              <a:t>BWC goes into force 1975 with 4 nations thought to have programs (US, Soviets, China, So Africa). By spring 2005, 169 signed but 7 suspected of research program ( China, Egypt, Iran, Israel, No. Korea, Russia, Syria)</a:t>
            </a:r>
            <a:r>
              <a:rPr lang="en-US" dirty="0" smtClean="0"/>
              <a:t>.</a:t>
            </a:r>
          </a:p>
          <a:p>
            <a:r>
              <a:rPr lang="en-US" dirty="0" smtClean="0"/>
              <a:t>Russia admitted in 1992 had not ended program.</a:t>
            </a:r>
            <a:endParaRPr lang="en-US" dirty="0"/>
          </a:p>
        </p:txBody>
      </p:sp>
    </p:spTree>
    <p:extLst>
      <p:ext uri="{BB962C8B-B14F-4D97-AF65-F5344CB8AC3E}">
        <p14:creationId xmlns:p14="http://schemas.microsoft.com/office/powerpoint/2010/main" val="3950867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Bioterrorism</a:t>
            </a:r>
            <a:endParaRPr lang="en-US" dirty="0"/>
          </a:p>
        </p:txBody>
      </p:sp>
      <p:sp>
        <p:nvSpPr>
          <p:cNvPr id="3" name="Content Placeholder 2"/>
          <p:cNvSpPr>
            <a:spLocks noGrp="1"/>
          </p:cNvSpPr>
          <p:nvPr>
            <p:ph idx="1"/>
          </p:nvPr>
        </p:nvSpPr>
        <p:spPr>
          <a:xfrm>
            <a:off x="498474" y="1949450"/>
            <a:ext cx="7556313" cy="4144963"/>
          </a:xfrm>
        </p:spPr>
        <p:txBody>
          <a:bodyPr>
            <a:normAutofit/>
          </a:bodyPr>
          <a:lstStyle/>
          <a:p>
            <a:r>
              <a:rPr lang="en-US" dirty="0"/>
              <a:t>Difficulty with </a:t>
            </a:r>
            <a:r>
              <a:rPr lang="en-US" dirty="0" err="1"/>
              <a:t>weaponization</a:t>
            </a:r>
            <a:r>
              <a:rPr lang="en-US" dirty="0"/>
              <a:t> and dissemination.</a:t>
            </a:r>
          </a:p>
          <a:p>
            <a:r>
              <a:rPr lang="en-US" dirty="0"/>
              <a:t>Anthrax scares but only 2 significant attacks: Japanese religious sect </a:t>
            </a:r>
            <a:r>
              <a:rPr lang="en-US" dirty="0" err="1"/>
              <a:t>Aum</a:t>
            </a:r>
            <a:r>
              <a:rPr lang="en-US" dirty="0"/>
              <a:t> </a:t>
            </a:r>
            <a:r>
              <a:rPr lang="en-US" dirty="0" err="1"/>
              <a:t>Shrinrikyo</a:t>
            </a:r>
            <a:r>
              <a:rPr lang="en-US" dirty="0"/>
              <a:t> try to </a:t>
            </a:r>
            <a:r>
              <a:rPr lang="en-US" dirty="0" err="1"/>
              <a:t>weaponize</a:t>
            </a:r>
            <a:r>
              <a:rPr lang="en-US" dirty="0"/>
              <a:t> </a:t>
            </a:r>
            <a:r>
              <a:rPr lang="en-US" dirty="0" err="1"/>
              <a:t>botulinum</a:t>
            </a:r>
            <a:r>
              <a:rPr lang="en-US" dirty="0"/>
              <a:t> toxin but settle with chemical agent </a:t>
            </a:r>
            <a:r>
              <a:rPr lang="en-US" dirty="0" err="1"/>
              <a:t>sarin</a:t>
            </a:r>
            <a:r>
              <a:rPr lang="en-US" dirty="0"/>
              <a:t> for </a:t>
            </a:r>
            <a:r>
              <a:rPr lang="en-US" dirty="0" smtClean="0"/>
              <a:t>attacks </a:t>
            </a:r>
            <a:r>
              <a:rPr lang="en-US" dirty="0"/>
              <a:t>in Tokyo subway in 1994 and 1995.</a:t>
            </a:r>
          </a:p>
          <a:p>
            <a:r>
              <a:rPr lang="en-US" dirty="0"/>
              <a:t>1984 </a:t>
            </a:r>
            <a:r>
              <a:rPr lang="en-US" dirty="0" err="1"/>
              <a:t>Dalles</a:t>
            </a:r>
            <a:r>
              <a:rPr lang="en-US" dirty="0"/>
              <a:t>, Oregon, religious cult Rajneesh disseminated salmonella bacterium in 10 restaurants, infecting 750, but not deaths</a:t>
            </a:r>
            <a:r>
              <a:rPr lang="en-US" dirty="0" smtClean="0"/>
              <a:t>.</a:t>
            </a:r>
          </a:p>
          <a:p>
            <a:pPr marL="0" indent="0">
              <a:buNone/>
            </a:pPr>
            <a:r>
              <a:rPr lang="en-US" dirty="0" smtClean="0"/>
              <a:t>.</a:t>
            </a:r>
            <a:endParaRPr lang="en-US" dirty="0"/>
          </a:p>
          <a:p>
            <a:endParaRPr lang="en-US" dirty="0"/>
          </a:p>
        </p:txBody>
      </p:sp>
    </p:spTree>
    <p:extLst>
      <p:ext uri="{BB962C8B-B14F-4D97-AF65-F5344CB8AC3E}">
        <p14:creationId xmlns:p14="http://schemas.microsoft.com/office/powerpoint/2010/main" val="2099684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October 2001, letters sent to members of Congress and the media containing anthrax. No sophisticated dispersal mechanism. Killed 5, infected 18 others</a:t>
            </a:r>
          </a:p>
          <a:p>
            <a:r>
              <a:rPr lang="en-US" dirty="0"/>
              <a:t>Mass disruption, psychological implications, and billions in decontamination and prevention expenses</a:t>
            </a:r>
            <a:r>
              <a:rPr lang="en-US" dirty="0" smtClean="0"/>
              <a:t>.</a:t>
            </a:r>
          </a:p>
          <a:p>
            <a:r>
              <a:rPr lang="en-US" dirty="0" smtClean="0"/>
              <a:t>The shift argument-deny nuclear weapons and rogue states will switch to </a:t>
            </a:r>
            <a:r>
              <a:rPr lang="en-US" dirty="0" err="1" smtClean="0"/>
              <a:t>cbws</a:t>
            </a:r>
            <a:r>
              <a:rPr lang="en-US" dirty="0" smtClean="0"/>
              <a:t> which may be worse.</a:t>
            </a:r>
            <a:endParaRPr lang="en-US" dirty="0"/>
          </a:p>
          <a:p>
            <a:endParaRPr lang="en-US" dirty="0"/>
          </a:p>
        </p:txBody>
      </p:sp>
    </p:spTree>
    <p:extLst>
      <p:ext uri="{BB962C8B-B14F-4D97-AF65-F5344CB8AC3E}">
        <p14:creationId xmlns:p14="http://schemas.microsoft.com/office/powerpoint/2010/main" val="2486089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September/October Topic</a:t>
            </a:r>
            <a:endParaRPr lang="en-US" dirty="0"/>
          </a:p>
        </p:txBody>
      </p:sp>
      <p:sp>
        <p:nvSpPr>
          <p:cNvPr id="3" name="Content Placeholder 2"/>
          <p:cNvSpPr>
            <a:spLocks noGrp="1"/>
          </p:cNvSpPr>
          <p:nvPr>
            <p:ph idx="1"/>
          </p:nvPr>
        </p:nvSpPr>
        <p:spPr/>
        <p:txBody>
          <a:bodyPr/>
          <a:lstStyle/>
          <a:p>
            <a:r>
              <a:rPr lang="en-US" dirty="0" smtClean="0"/>
              <a:t>Public Forum</a:t>
            </a:r>
          </a:p>
          <a:p>
            <a:r>
              <a:rPr lang="en-US" dirty="0"/>
              <a:t>R: Unilateral military force by the United States is justified to prevent nuclear proliferation. S/O</a:t>
            </a:r>
          </a:p>
          <a:p>
            <a:r>
              <a:rPr lang="en-US" dirty="0" smtClean="0"/>
              <a:t>R</a:t>
            </a:r>
            <a:r>
              <a:rPr lang="en-US" dirty="0"/>
              <a:t>: As a last resort, unilateral military force is justified to minimize nuclear weapons proliferation. BB</a:t>
            </a:r>
          </a:p>
          <a:p>
            <a:endParaRPr lang="en-US" dirty="0"/>
          </a:p>
        </p:txBody>
      </p:sp>
    </p:spTree>
    <p:extLst>
      <p:ext uri="{BB962C8B-B14F-4D97-AF65-F5344CB8AC3E}">
        <p14:creationId xmlns:p14="http://schemas.microsoft.com/office/powerpoint/2010/main" val="4003384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 in any debate</a:t>
            </a:r>
            <a:endParaRPr lang="en-US" dirty="0"/>
          </a:p>
        </p:txBody>
      </p:sp>
      <p:sp>
        <p:nvSpPr>
          <p:cNvPr id="3" name="Content Placeholder 2"/>
          <p:cNvSpPr>
            <a:spLocks noGrp="1"/>
          </p:cNvSpPr>
          <p:nvPr>
            <p:ph idx="1"/>
          </p:nvPr>
        </p:nvSpPr>
        <p:spPr/>
        <p:txBody>
          <a:bodyPr/>
          <a:lstStyle/>
          <a:p>
            <a:r>
              <a:rPr lang="en-US" dirty="0" smtClean="0"/>
              <a:t>You are debating the topic, it isn’t personal.</a:t>
            </a:r>
          </a:p>
          <a:p>
            <a:r>
              <a:rPr lang="en-US" dirty="0" smtClean="0"/>
              <a:t>Decorum is important</a:t>
            </a:r>
          </a:p>
          <a:p>
            <a:r>
              <a:rPr lang="en-US" dirty="0" smtClean="0"/>
              <a:t>Taking notes is necessary. Active listening is a crucial part of success in debate.</a:t>
            </a:r>
          </a:p>
          <a:p>
            <a:pPr marL="0" indent="0">
              <a:buNone/>
            </a:pPr>
            <a:endParaRPr lang="en-US" dirty="0" smtClean="0"/>
          </a:p>
        </p:txBody>
      </p:sp>
    </p:spTree>
    <p:extLst>
      <p:ext uri="{BB962C8B-B14F-4D97-AF65-F5344CB8AC3E}">
        <p14:creationId xmlns:p14="http://schemas.microsoft.com/office/powerpoint/2010/main" val="1086512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Formats: Public Forum Debate</a:t>
            </a:r>
            <a:endParaRPr lang="en-US" dirty="0"/>
          </a:p>
        </p:txBody>
      </p:sp>
      <p:sp>
        <p:nvSpPr>
          <p:cNvPr id="3" name="Content Placeholder 2"/>
          <p:cNvSpPr>
            <a:spLocks noGrp="1"/>
          </p:cNvSpPr>
          <p:nvPr>
            <p:ph idx="1"/>
          </p:nvPr>
        </p:nvSpPr>
        <p:spPr/>
        <p:txBody>
          <a:bodyPr/>
          <a:lstStyle/>
          <a:p>
            <a:r>
              <a:rPr lang="en-US" dirty="0" smtClean="0"/>
              <a:t>Teams</a:t>
            </a:r>
          </a:p>
          <a:p>
            <a:r>
              <a:rPr lang="en-US" dirty="0" smtClean="0"/>
              <a:t>Topic for competition changes every month</a:t>
            </a:r>
          </a:p>
          <a:p>
            <a:r>
              <a:rPr lang="en-US" dirty="0" smtClean="0"/>
              <a:t>Switch sides</a:t>
            </a:r>
          </a:p>
          <a:p>
            <a:r>
              <a:rPr lang="en-US" dirty="0" smtClean="0"/>
              <a:t>Decide on sides and speaking order with a flip of a coin</a:t>
            </a:r>
          </a:p>
          <a:p>
            <a:r>
              <a:rPr lang="en-US" dirty="0" smtClean="0"/>
              <a:t>Speeches build on ideas: </a:t>
            </a:r>
            <a:r>
              <a:rPr lang="en-US" u="sng" dirty="0" err="1" smtClean="0"/>
              <a:t>constructives</a:t>
            </a:r>
            <a:r>
              <a:rPr lang="en-US" u="sng" dirty="0" smtClean="0"/>
              <a:t> </a:t>
            </a:r>
            <a:r>
              <a:rPr lang="en-US" dirty="0" smtClean="0"/>
              <a:t>and answer the other team’s arguments: </a:t>
            </a:r>
            <a:r>
              <a:rPr lang="en-US" u="sng" dirty="0" smtClean="0"/>
              <a:t>rebuttals</a:t>
            </a:r>
            <a:endParaRPr lang="en-US" dirty="0"/>
          </a:p>
        </p:txBody>
      </p:sp>
    </p:spTree>
    <p:extLst>
      <p:ext uri="{BB962C8B-B14F-4D97-AF65-F5344CB8AC3E}">
        <p14:creationId xmlns:p14="http://schemas.microsoft.com/office/powerpoint/2010/main" val="3973841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normAutofit lnSpcReduction="10000"/>
          </a:bodyPr>
          <a:lstStyle/>
          <a:p>
            <a:r>
              <a:rPr lang="en-US" dirty="0" smtClean="0"/>
              <a:t>Flip the coin, will you pick sides? Will you pick speaking order? Whatever you decide, the other team gets to choose the other.</a:t>
            </a:r>
          </a:p>
          <a:p>
            <a:r>
              <a:rPr lang="en-US" dirty="0" smtClean="0"/>
              <a:t>4 minute constructive speech…pro</a:t>
            </a:r>
          </a:p>
          <a:p>
            <a:r>
              <a:rPr lang="en-US" dirty="0" smtClean="0"/>
              <a:t>4 minute constructive speech…con</a:t>
            </a:r>
          </a:p>
          <a:p>
            <a:r>
              <a:rPr lang="en-US" dirty="0" smtClean="0"/>
              <a:t>3 minutes CROSSFIRE – period for both debaters to ask and answer questions.</a:t>
            </a:r>
          </a:p>
          <a:p>
            <a:r>
              <a:rPr lang="en-US" dirty="0" smtClean="0"/>
              <a:t>Let’s say you want to take some time to talk to your partner about how to address the opponent’s case, this is called </a:t>
            </a:r>
            <a:r>
              <a:rPr lang="en-US" u="sng" dirty="0" smtClean="0"/>
              <a:t>prep time</a:t>
            </a:r>
            <a:r>
              <a:rPr lang="en-US" dirty="0" smtClean="0"/>
              <a:t> and you have a total of 2 minutes to use throughout the debate</a:t>
            </a:r>
            <a:endParaRPr lang="en-US" dirty="0"/>
          </a:p>
        </p:txBody>
      </p:sp>
    </p:spTree>
    <p:extLst>
      <p:ext uri="{BB962C8B-B14F-4D97-AF65-F5344CB8AC3E}">
        <p14:creationId xmlns:p14="http://schemas.microsoft.com/office/powerpoint/2010/main" val="1187178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8474" y="1827072"/>
            <a:ext cx="7556313" cy="4299091"/>
          </a:xfrm>
        </p:spPr>
        <p:txBody>
          <a:bodyPr>
            <a:normAutofit lnSpcReduction="10000"/>
          </a:bodyPr>
          <a:lstStyle/>
          <a:p>
            <a:r>
              <a:rPr lang="en-US" dirty="0" smtClean="0"/>
              <a:t>4 minute rebuttal speech…pro</a:t>
            </a:r>
          </a:p>
          <a:p>
            <a:r>
              <a:rPr lang="en-US" dirty="0" smtClean="0"/>
              <a:t>4 minute rebuttal speech…con</a:t>
            </a:r>
          </a:p>
          <a:p>
            <a:r>
              <a:rPr lang="en-US" dirty="0" smtClean="0"/>
              <a:t>3 minutes of crossfire</a:t>
            </a:r>
          </a:p>
          <a:p>
            <a:r>
              <a:rPr lang="en-US" dirty="0" smtClean="0"/>
              <a:t>2 minute</a:t>
            </a:r>
            <a:r>
              <a:rPr lang="en-US" u="sng" dirty="0" smtClean="0"/>
              <a:t> summary </a:t>
            </a:r>
            <a:r>
              <a:rPr lang="en-US" dirty="0" smtClean="0"/>
              <a:t>speech…pro</a:t>
            </a:r>
          </a:p>
          <a:p>
            <a:r>
              <a:rPr lang="en-US" dirty="0" smtClean="0"/>
              <a:t>2 minute </a:t>
            </a:r>
            <a:r>
              <a:rPr lang="en-US" u="sng" dirty="0" smtClean="0"/>
              <a:t>summary</a:t>
            </a:r>
            <a:r>
              <a:rPr lang="en-US" dirty="0" smtClean="0"/>
              <a:t> speech…con</a:t>
            </a:r>
          </a:p>
          <a:p>
            <a:r>
              <a:rPr lang="en-US" dirty="0" smtClean="0"/>
              <a:t>3 minute GRAND crossfire</a:t>
            </a:r>
          </a:p>
          <a:p>
            <a:r>
              <a:rPr lang="en-US" dirty="0" smtClean="0"/>
              <a:t>2 minute </a:t>
            </a:r>
            <a:r>
              <a:rPr lang="en-US" u="sng" dirty="0" smtClean="0"/>
              <a:t>final focus</a:t>
            </a:r>
            <a:r>
              <a:rPr lang="en-US" dirty="0" smtClean="0"/>
              <a:t>…pro</a:t>
            </a:r>
          </a:p>
          <a:p>
            <a:r>
              <a:rPr lang="en-US" dirty="0" smtClean="0"/>
              <a:t>2 minute </a:t>
            </a:r>
            <a:r>
              <a:rPr lang="en-US" u="sng" dirty="0" smtClean="0"/>
              <a:t>final focus</a:t>
            </a:r>
            <a:r>
              <a:rPr lang="en-US" dirty="0" smtClean="0"/>
              <a:t>…con</a:t>
            </a:r>
            <a:endParaRPr lang="en-US" dirty="0"/>
          </a:p>
        </p:txBody>
      </p:sp>
    </p:spTree>
    <p:extLst>
      <p:ext uri="{BB962C8B-B14F-4D97-AF65-F5344CB8AC3E}">
        <p14:creationId xmlns:p14="http://schemas.microsoft.com/office/powerpoint/2010/main" val="3490554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might be possible topics?</a:t>
            </a:r>
            <a:endParaRPr lang="en-US" dirty="0"/>
          </a:p>
        </p:txBody>
      </p:sp>
      <p:sp>
        <p:nvSpPr>
          <p:cNvPr id="3" name="Content Placeholder 2"/>
          <p:cNvSpPr>
            <a:spLocks noGrp="1"/>
          </p:cNvSpPr>
          <p:nvPr>
            <p:ph idx="1"/>
          </p:nvPr>
        </p:nvSpPr>
        <p:spPr/>
        <p:txBody>
          <a:bodyPr/>
          <a:lstStyle/>
          <a:p>
            <a:r>
              <a:rPr lang="en-US" dirty="0" smtClean="0"/>
              <a:t>Timely and in the news</a:t>
            </a:r>
          </a:p>
          <a:p>
            <a:r>
              <a:rPr lang="en-US" dirty="0" smtClean="0"/>
              <a:t>Important</a:t>
            </a:r>
          </a:p>
          <a:p>
            <a:r>
              <a:rPr lang="en-US" dirty="0" smtClean="0"/>
              <a:t>Concrete </a:t>
            </a:r>
          </a:p>
          <a:p>
            <a:r>
              <a:rPr lang="en-US" dirty="0" smtClean="0"/>
              <a:t>Domestic policy</a:t>
            </a:r>
          </a:p>
          <a:p>
            <a:r>
              <a:rPr lang="en-US" dirty="0" smtClean="0"/>
              <a:t>Foreign policy</a:t>
            </a:r>
          </a:p>
          <a:p>
            <a:endParaRPr lang="en-US" dirty="0" smtClean="0"/>
          </a:p>
          <a:p>
            <a:endParaRPr lang="en-US" dirty="0"/>
          </a:p>
        </p:txBody>
      </p:sp>
    </p:spTree>
    <p:extLst>
      <p:ext uri="{BB962C8B-B14F-4D97-AF65-F5344CB8AC3E}">
        <p14:creationId xmlns:p14="http://schemas.microsoft.com/office/powerpoint/2010/main" val="1991739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area for debate: foreign affairs and </a:t>
            </a:r>
            <a:r>
              <a:rPr lang="en-US" smtClean="0"/>
              <a:t>nuclear weapons</a:t>
            </a:r>
            <a:endParaRPr lang="en-US"/>
          </a:p>
        </p:txBody>
      </p:sp>
      <p:sp>
        <p:nvSpPr>
          <p:cNvPr id="3" name="Content Placeholder 2"/>
          <p:cNvSpPr>
            <a:spLocks noGrp="1"/>
          </p:cNvSpPr>
          <p:nvPr>
            <p:ph idx="1"/>
          </p:nvPr>
        </p:nvSpPr>
        <p:spPr/>
        <p:txBody>
          <a:bodyPr/>
          <a:lstStyle/>
          <a:p>
            <a:r>
              <a:rPr lang="en-US" dirty="0">
                <a:hlinkClick r:id="rId2"/>
              </a:rPr>
              <a:t>http://www.youtube.com/watch?v=dDTBnsqxZ3k</a:t>
            </a:r>
            <a:endParaRPr lang="en-US" dirty="0"/>
          </a:p>
          <a:p>
            <a:r>
              <a:rPr lang="en-US" dirty="0" smtClean="0"/>
              <a:t>Decision 1945</a:t>
            </a:r>
          </a:p>
          <a:p>
            <a:r>
              <a:rPr lang="en-US" dirty="0">
                <a:hlinkClick r:id="rId3"/>
              </a:rPr>
              <a:t>http://www.youtube.com/watch?v=</a:t>
            </a:r>
            <a:r>
              <a:rPr lang="en-US" dirty="0" smtClean="0">
                <a:hlinkClick r:id="rId3"/>
              </a:rPr>
              <a:t>FN_UJJ9ObDs</a:t>
            </a:r>
            <a:endParaRPr lang="en-US" dirty="0" smtClean="0"/>
          </a:p>
          <a:p>
            <a:endParaRPr lang="en-US" dirty="0"/>
          </a:p>
        </p:txBody>
      </p:sp>
    </p:spTree>
    <p:extLst>
      <p:ext uri="{BB962C8B-B14F-4D97-AF65-F5344CB8AC3E}">
        <p14:creationId xmlns:p14="http://schemas.microsoft.com/office/powerpoint/2010/main" val="3635601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Hiroshima starts the debate</a:t>
            </a:r>
            <a:endParaRPr lang="en-US" dirty="0"/>
          </a:p>
        </p:txBody>
      </p:sp>
      <p:sp>
        <p:nvSpPr>
          <p:cNvPr id="3" name="Content Placeholder 2"/>
          <p:cNvSpPr>
            <a:spLocks noGrp="1"/>
          </p:cNvSpPr>
          <p:nvPr>
            <p:ph idx="1"/>
          </p:nvPr>
        </p:nvSpPr>
        <p:spPr/>
        <p:txBody>
          <a:bodyPr/>
          <a:lstStyle/>
          <a:p>
            <a:r>
              <a:rPr lang="en-US" dirty="0" smtClean="0"/>
              <a:t>The only two uses of nuclear weapons in war to date.</a:t>
            </a:r>
          </a:p>
          <a:p>
            <a:r>
              <a:rPr lang="en-US" dirty="0" smtClean="0"/>
              <a:t>Firebombing campaigns had destroyed many Japanese cities and America was preparing tor a costly invasion of Japan. </a:t>
            </a:r>
          </a:p>
          <a:p>
            <a:r>
              <a:rPr lang="en-US" dirty="0" smtClean="0"/>
              <a:t>US calls for surrender of Japan in the Potsdam Declaration on July 26, 1945, threatening Japan with “prompt and utter destruction”.</a:t>
            </a:r>
          </a:p>
          <a:p>
            <a:r>
              <a:rPr lang="en-US" dirty="0" smtClean="0"/>
              <a:t>Ignored, America dropped Little Boy on Hiroshima on August 6, followed by Fat Man over Nagasaki on August 9.</a:t>
            </a:r>
            <a:endParaRPr lang="en-US" dirty="0"/>
          </a:p>
        </p:txBody>
      </p:sp>
    </p:spTree>
    <p:extLst>
      <p:ext uri="{BB962C8B-B14F-4D97-AF65-F5344CB8AC3E}">
        <p14:creationId xmlns:p14="http://schemas.microsoft.com/office/powerpoint/2010/main" val="3353759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Mushroom images of blasts</a:t>
            </a:r>
            <a:endParaRPr lang="en-US" dirty="0"/>
          </a:p>
        </p:txBody>
      </p:sp>
      <p:pic>
        <p:nvPicPr>
          <p:cNvPr id="4" name="Content Placeholder 3"/>
          <p:cNvPicPr>
            <a:picLocks noGrp="1" noChangeAspect="1"/>
          </p:cNvPicPr>
          <p:nvPr>
            <p:ph idx="1"/>
          </p:nvPr>
        </p:nvPicPr>
        <p:blipFill>
          <a:blip r:embed="rId2"/>
          <a:srcRect t="3776" b="3776"/>
          <a:stretch>
            <a:fillRect/>
          </a:stretch>
        </p:blipFill>
        <p:spPr>
          <a:xfrm>
            <a:off x="498475" y="1981200"/>
            <a:ext cx="7423150" cy="4071917"/>
          </a:xfrm>
        </p:spPr>
      </p:pic>
    </p:spTree>
    <p:extLst>
      <p:ext uri="{BB962C8B-B14F-4D97-AF65-F5344CB8AC3E}">
        <p14:creationId xmlns:p14="http://schemas.microsoft.com/office/powerpoint/2010/main" val="3181017401"/>
      </p:ext>
    </p:extLst>
  </p:cSld>
  <p:clrMapOvr>
    <a:masterClrMapping/>
  </p:clrMapOvr>
</p:sld>
</file>

<file path=ppt/theme/theme1.xml><?xml version="1.0" encoding="utf-8"?>
<a:theme xmlns:a="http://schemas.openxmlformats.org/drawingml/2006/main" name="Advantage">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223</TotalTime>
  <Words>1612</Words>
  <Application>Microsoft Macintosh PowerPoint</Application>
  <PresentationFormat>On-screen Show (4:3)</PresentationFormat>
  <Paragraphs>120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Advantage</vt:lpstr>
      <vt:lpstr>Introduction to Public Forum Debate</vt:lpstr>
      <vt:lpstr>Different types of debate: what suits you?</vt:lpstr>
      <vt:lpstr>Formats: Public Forum Debate</vt:lpstr>
      <vt:lpstr>Format</vt:lpstr>
      <vt:lpstr>PowerPoint Presentation</vt:lpstr>
      <vt:lpstr>What might be possible topics?</vt:lpstr>
      <vt:lpstr>Topic area for debate: foreign affairs and nuclear weapons</vt:lpstr>
      <vt:lpstr>Hiroshima starts the debate</vt:lpstr>
      <vt:lpstr>Mushroom images of blasts</vt:lpstr>
      <vt:lpstr>Death toll</vt:lpstr>
      <vt:lpstr>Justified?</vt:lpstr>
      <vt:lpstr>Nuclear Weapons today</vt:lpstr>
      <vt:lpstr>Non-State Actors; Terrorism</vt:lpstr>
      <vt:lpstr>Diplomatic Efforts</vt:lpstr>
      <vt:lpstr>What to do? The military option</vt:lpstr>
      <vt:lpstr>PowerPoint Presentation</vt:lpstr>
      <vt:lpstr>PowerPoint Presentation</vt:lpstr>
      <vt:lpstr>Other WMDs…</vt:lpstr>
      <vt:lpstr>CBWs</vt:lpstr>
      <vt:lpstr>International Law</vt:lpstr>
      <vt:lpstr>Biological Weapons</vt:lpstr>
      <vt:lpstr>Bioterrorism</vt:lpstr>
      <vt:lpstr>PowerPoint Presentation</vt:lpstr>
      <vt:lpstr>September/October Topic</vt:lpstr>
      <vt:lpstr>Things to remember in any debate</vt:lpstr>
    </vt:vector>
  </TitlesOfParts>
  <Company>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Debate</dc:title>
  <dc:creator>lynne coyne</dc:creator>
  <cp:lastModifiedBy>lynne coyne</cp:lastModifiedBy>
  <cp:revision>14</cp:revision>
  <dcterms:created xsi:type="dcterms:W3CDTF">2013-08-03T01:08:03Z</dcterms:created>
  <dcterms:modified xsi:type="dcterms:W3CDTF">2013-08-31T23:35:17Z</dcterms:modified>
</cp:coreProperties>
</file>